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312" r:id="rId3"/>
    <p:sldId id="311" r:id="rId4"/>
    <p:sldId id="267" r:id="rId5"/>
    <p:sldId id="314" r:id="rId6"/>
    <p:sldId id="289" r:id="rId7"/>
    <p:sldId id="315" r:id="rId8"/>
    <p:sldId id="308" r:id="rId9"/>
    <p:sldId id="281" r:id="rId10"/>
    <p:sldId id="316" r:id="rId11"/>
  </p:sldIdLst>
  <p:sldSz cx="9144000" cy="6858000" type="screen4x3"/>
  <p:notesSz cx="6645275" cy="97758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3" autoAdjust="0"/>
    <p:restoredTop sz="94660"/>
  </p:normalViewPr>
  <p:slideViewPr>
    <p:cSldViewPr>
      <p:cViewPr>
        <p:scale>
          <a:sx n="76" d="100"/>
          <a:sy n="76" d="100"/>
        </p:scale>
        <p:origin x="-205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RS012\Dar$\Advies&amp;Realisatie\Afvalmonitoring\2017\Data\Conceptstukken\17%2001%2025%20Hoeveelheden%20per%20gemeente%20CONCE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plotArea>
      <c:layout>
        <c:manualLayout>
          <c:layoutTarget val="inner"/>
          <c:xMode val="edge"/>
          <c:yMode val="edge"/>
          <c:x val="7.6978603985945734E-2"/>
          <c:y val="6.649290890137903E-2"/>
          <c:w val="0.74048713628069884"/>
          <c:h val="0.8507068338434991"/>
        </c:manualLayout>
      </c:layout>
      <c:lineChart>
        <c:grouping val="standard"/>
        <c:ser>
          <c:idx val="0"/>
          <c:order val="0"/>
          <c:tx>
            <c:strRef>
              <c:f>'totalen per jaar'!$A$63</c:f>
              <c:strCache>
                <c:ptCount val="1"/>
                <c:pt idx="0">
                  <c:v>GFT-afval</c:v>
                </c:pt>
              </c:strCache>
            </c:strRef>
          </c:tx>
          <c:spPr>
            <a:ln w="63360">
              <a:solidFill>
                <a:srgbClr val="92D050"/>
              </a:solidFill>
              <a:round/>
            </a:ln>
          </c:spPr>
          <c:marker>
            <c:symbol val="square"/>
            <c:size val="5"/>
            <c:spPr>
              <a:solidFill>
                <a:srgbClr val="EE4000"/>
              </a:solidFill>
            </c:spPr>
          </c:marker>
          <c:cat>
            <c:numRef>
              <c:f>'totalen per jaar'!$B$62:$N$62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'totalen per jaar'!$B$63:$N$63</c:f>
              <c:numCache>
                <c:formatCode>#,##0</c:formatCode>
                <c:ptCount val="13"/>
                <c:pt idx="0">
                  <c:v>34129.240012207032</c:v>
                </c:pt>
                <c:pt idx="1">
                  <c:v>34289.08</c:v>
                </c:pt>
                <c:pt idx="2">
                  <c:v>33378.74</c:v>
                </c:pt>
                <c:pt idx="3">
                  <c:v>34602.740000000005</c:v>
                </c:pt>
                <c:pt idx="4">
                  <c:v>34191.42</c:v>
                </c:pt>
                <c:pt idx="5">
                  <c:v>34082.04</c:v>
                </c:pt>
                <c:pt idx="6">
                  <c:v>33313.4</c:v>
                </c:pt>
                <c:pt idx="7">
                  <c:v>35153.020000000004</c:v>
                </c:pt>
                <c:pt idx="8">
                  <c:v>35059.800000000003</c:v>
                </c:pt>
                <c:pt idx="9">
                  <c:v>36135.199999999997</c:v>
                </c:pt>
                <c:pt idx="10">
                  <c:v>37857.57</c:v>
                </c:pt>
                <c:pt idx="11">
                  <c:v>37981</c:v>
                </c:pt>
                <c:pt idx="12">
                  <c:v>38108.910000000003</c:v>
                </c:pt>
              </c:numCache>
            </c:numRef>
          </c:val>
        </c:ser>
        <c:ser>
          <c:idx val="1"/>
          <c:order val="1"/>
          <c:tx>
            <c:strRef>
              <c:f>'totalen per jaar'!$A$64</c:f>
              <c:strCache>
                <c:ptCount val="1"/>
                <c:pt idx="0">
                  <c:v>Restafval</c:v>
                </c:pt>
              </c:strCache>
            </c:strRef>
          </c:tx>
          <c:spPr>
            <a:ln w="63360">
              <a:solidFill>
                <a:srgbClr val="BE4B48"/>
              </a:solidFill>
              <a:round/>
            </a:ln>
          </c:spPr>
          <c:marker>
            <c:symbol val="square"/>
            <c:size val="5"/>
            <c:spPr>
              <a:solidFill>
                <a:srgbClr val="EE4000"/>
              </a:solidFill>
            </c:spPr>
          </c:marker>
          <c:cat>
            <c:numRef>
              <c:f>'totalen per jaar'!$B$62:$N$62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'totalen per jaar'!$B$64:$N$64</c:f>
              <c:numCache>
                <c:formatCode>#,##0</c:formatCode>
                <c:ptCount val="13"/>
                <c:pt idx="0">
                  <c:v>43935.400048828174</c:v>
                </c:pt>
                <c:pt idx="1">
                  <c:v>43081.440000000002</c:v>
                </c:pt>
                <c:pt idx="2">
                  <c:v>43269.020000000004</c:v>
                </c:pt>
                <c:pt idx="3">
                  <c:v>43471.840000000011</c:v>
                </c:pt>
                <c:pt idx="4">
                  <c:v>42830.7</c:v>
                </c:pt>
                <c:pt idx="5">
                  <c:v>42057.630000000005</c:v>
                </c:pt>
                <c:pt idx="6">
                  <c:v>40211.980000000003</c:v>
                </c:pt>
                <c:pt idx="7">
                  <c:v>39081</c:v>
                </c:pt>
                <c:pt idx="8">
                  <c:v>37589.199999999997</c:v>
                </c:pt>
                <c:pt idx="9">
                  <c:v>33608</c:v>
                </c:pt>
                <c:pt idx="10">
                  <c:v>33964.493999999999</c:v>
                </c:pt>
                <c:pt idx="11">
                  <c:v>30909.803</c:v>
                </c:pt>
                <c:pt idx="12">
                  <c:v>29132.050325542736</c:v>
                </c:pt>
              </c:numCache>
            </c:numRef>
          </c:val>
        </c:ser>
        <c:ser>
          <c:idx val="2"/>
          <c:order val="2"/>
          <c:tx>
            <c:strRef>
              <c:f>'totalen per jaar'!$A$65</c:f>
              <c:strCache>
                <c:ptCount val="1"/>
                <c:pt idx="0">
                  <c:v>Kunststof</c:v>
                </c:pt>
              </c:strCache>
            </c:strRef>
          </c:tx>
          <c:spPr>
            <a:ln w="63360">
              <a:solidFill>
                <a:srgbClr val="F79646"/>
              </a:solidFill>
              <a:round/>
            </a:ln>
          </c:spPr>
          <c:marker>
            <c:symbol val="square"/>
            <c:size val="5"/>
            <c:spPr>
              <a:solidFill>
                <a:srgbClr val="EE4000"/>
              </a:solidFill>
            </c:spPr>
          </c:marker>
          <c:cat>
            <c:numRef>
              <c:f>'totalen per jaar'!$B$62:$N$62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'totalen per jaar'!$B$65:$N$65</c:f>
              <c:numCache>
                <c:formatCode>#,##0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284.91999999999962</c:v>
                </c:pt>
                <c:pt idx="5">
                  <c:v>1635.54</c:v>
                </c:pt>
                <c:pt idx="6">
                  <c:v>3196.32</c:v>
                </c:pt>
                <c:pt idx="7">
                  <c:v>3858.42</c:v>
                </c:pt>
                <c:pt idx="8">
                  <c:v>4131.1000000000004</c:v>
                </c:pt>
                <c:pt idx="9">
                  <c:v>4638.9000000000005</c:v>
                </c:pt>
                <c:pt idx="10">
                  <c:v>5131.1870000000008</c:v>
                </c:pt>
                <c:pt idx="11">
                  <c:v>6762.9260000000004</c:v>
                </c:pt>
                <c:pt idx="12">
                  <c:v>8552.0749999999862</c:v>
                </c:pt>
              </c:numCache>
            </c:numRef>
          </c:val>
        </c:ser>
        <c:dLbls/>
        <c:hiLowLines>
          <c:spPr>
            <a:ln>
              <a:noFill/>
            </a:ln>
          </c:spPr>
        </c:hiLowLines>
        <c:marker val="1"/>
        <c:axId val="74097408"/>
        <c:axId val="74098944"/>
      </c:lineChart>
      <c:catAx>
        <c:axId val="74097408"/>
        <c:scaling>
          <c:orientation val="minMax"/>
        </c:scaling>
        <c:axPos val="b"/>
        <c:numFmt formatCode="General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nl-NL"/>
          </a:p>
        </c:txPr>
        <c:crossAx val="74098944"/>
        <c:crosses val="autoZero"/>
        <c:auto val="1"/>
        <c:lblAlgn val="ctr"/>
        <c:lblOffset val="100"/>
      </c:catAx>
      <c:valAx>
        <c:axId val="74098944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#,##0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nl-NL"/>
          </a:p>
        </c:txPr>
        <c:crossAx val="74097408"/>
        <c:crosses val="autoZero"/>
        <c:crossBetween val="between"/>
        <c:majorUnit val="10000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84944525782846181"/>
          <c:y val="0.338006203957677"/>
          <c:w val="0.13861385052542552"/>
          <c:h val="0.33974406891163705"/>
        </c:manualLayout>
      </c:layout>
      <c:spPr>
        <a:noFill/>
        <a:ln>
          <a:noFill/>
        </a:ln>
      </c:spPr>
      <c:txPr>
        <a:bodyPr/>
        <a:lstStyle/>
        <a:p>
          <a:pPr>
            <a:defRPr lang="en-US" b="1"/>
          </a:pPr>
          <a:endParaRPr lang="nl-NL"/>
        </a:p>
      </c:txPr>
    </c:legend>
    <c:plotVisOnly val="1"/>
    <c:dispBlanksAs val="gap"/>
  </c:chart>
  <c:spPr>
    <a:solidFill>
      <a:srgbClr val="FFFFFF"/>
    </a:solidFill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933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4759" y="0"/>
            <a:ext cx="2878933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4924"/>
            <a:ext cx="2878933" cy="4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4759" y="9284924"/>
            <a:ext cx="2878933" cy="4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A7D9F4-47EF-4BB6-881F-CEF6B13CD62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65020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933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4759" y="0"/>
            <a:ext cx="2878933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370" y="4643243"/>
            <a:ext cx="5316536" cy="439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4924"/>
            <a:ext cx="2878933" cy="4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4759" y="9284924"/>
            <a:ext cx="2878933" cy="4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7726AD-F163-43CE-9B28-7C7D9497F91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79700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95EEB-4085-4F3F-95A1-2510EEF1D8F3}" type="slidenum">
              <a:rPr lang="nl-NL"/>
              <a:pPr/>
              <a:t>1</a:t>
            </a:fld>
            <a:endParaRPr lang="nl-NL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D80D11-FCF3-406A-831B-FE71CA4BE47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B1BDB0-770F-4A96-9097-BE989D33C69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104135-BCBE-4D2B-82BE-2438785447B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B1954-6701-42DD-BCE6-CC13A65A396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BE3425-A896-4DB2-B6DF-DE3F8ACCC84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C4FA8A-8F62-4533-90AC-712BEF48232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3AE097-ABA7-4CAD-A8D4-435E32DB640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705876-492B-408A-971B-CF175F90E5D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AB9DDF-60F3-485A-BD14-C59A0B51CA4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C6FA2-33CF-4E38-A742-2B34CCDDC83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9FF841-71BC-49F8-B243-D8D212E762F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an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pic>
        <p:nvPicPr>
          <p:cNvPr id="1032" name="Picture 8" descr="dar_logo_gro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6019800"/>
            <a:ext cx="1533525" cy="677863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85800" y="22098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nl-NL" sz="4400">
              <a:solidFill>
                <a:schemeClr val="tx2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371600" y="396557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nl-NL" sz="320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B00669EE-BF4C-4A4C-8E6E-02A7933A60E4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nl/url?sa=i&amp;rct=j&amp;q=&amp;esrc=s&amp;source=images&amp;cd=&amp;cad=rja&amp;uact=8&amp;ved=0ahUKEwjDtZfe1PnTAhWGKlAKHbzxDHUQjRwIBw&amp;url=http://nl.123rf.com/photo_33953559_negen-liefhebbende-mieren-die-harten-het-maken-van-een-liefde-keten-met-een-groot-hart-en-5-kleinere.html&amp;psig=AFQjCNHz2xxYjxhNjEc4IjcQDGXve8vjDA&amp;ust=149520441542656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\\DARS012\Dar$\Advies&amp;Realisatie\Communicatie\Bedrijfsfilm\film\Dar%20bedrijfsfilm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Globe2-zonder-achtergrond-met-logo-1-la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3505200" cy="3505200"/>
          </a:xfrm>
          <a:prstGeom prst="rect">
            <a:avLst/>
          </a:prstGeom>
          <a:noFill/>
        </p:spPr>
      </p:pic>
      <p:pic>
        <p:nvPicPr>
          <p:cNvPr id="50181" name="Picture 5" descr="Ray eijkh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248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Marcel 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219199"/>
            <a:ext cx="2438400" cy="15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20110506_00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90457"/>
            <a:ext cx="2438400" cy="1567543"/>
          </a:xfrm>
          <a:prstGeom prst="rect">
            <a:avLst/>
          </a:prstGeom>
          <a:noFill/>
        </p:spPr>
      </p:pic>
      <p:pic>
        <p:nvPicPr>
          <p:cNvPr id="13" name="Afbeelding 12" descr="bb_bladblazers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5246589"/>
            <a:ext cx="2438400" cy="1611411"/>
          </a:xfrm>
          <a:prstGeom prst="rect">
            <a:avLst/>
          </a:prstGeom>
        </p:spPr>
      </p:pic>
      <p:pic>
        <p:nvPicPr>
          <p:cNvPr id="11" name="Afbeelding 10" descr="berg en d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5201429"/>
            <a:ext cx="2814637" cy="165657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0" y="3429000"/>
            <a:ext cx="248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Circulaire economie</a:t>
            </a:r>
          </a:p>
          <a:p>
            <a:r>
              <a:rPr lang="nl-NL" sz="1400" dirty="0" smtClean="0"/>
              <a:t>19 mei 2017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086600" cy="533400"/>
          </a:xfrm>
        </p:spPr>
        <p:txBody>
          <a:bodyPr/>
          <a:lstStyle/>
          <a:p>
            <a:r>
              <a:rPr lang="nl-NL" dirty="0" smtClean="0"/>
              <a:t>	</a:t>
            </a:r>
            <a:endParaRPr lang="nl-NL" sz="3600" b="1" dirty="0">
              <a:solidFill>
                <a:srgbClr val="92D05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0" dirty="0" smtClean="0">
                <a:solidFill>
                  <a:schemeClr val="folHlink"/>
                </a:solidFill>
                <a:latin typeface="+mj-lt"/>
                <a:ea typeface="+mj-ea"/>
                <a:cs typeface="+mj-cs"/>
              </a:rPr>
              <a:t>Wie neemt het over?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Afbeeldingsresultaat voor keten miere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51"/>
          <a:stretch/>
        </p:blipFill>
        <p:spPr bwMode="auto">
          <a:xfrm>
            <a:off x="647700" y="2514600"/>
            <a:ext cx="7848600" cy="32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62000" y="2514600"/>
            <a:ext cx="6181595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55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Waarom circulair?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96"/>
          <a:stretch/>
        </p:blipFill>
        <p:spPr>
          <a:xfrm>
            <a:off x="0" y="1219200"/>
            <a:ext cx="9143999" cy="5638800"/>
          </a:xfrm>
        </p:spPr>
      </p:pic>
    </p:spTree>
    <p:extLst>
      <p:ext uri="{BB962C8B-B14F-4D97-AF65-F5344CB8AC3E}">
        <p14:creationId xmlns:p14="http://schemas.microsoft.com/office/powerpoint/2010/main" xmlns="" val="275094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Missie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i="1" dirty="0" smtClean="0"/>
              <a:t>Samen creatief naar een schone circulaire leefomgeving door:</a:t>
            </a:r>
            <a:br>
              <a:rPr lang="nl-NL" i="1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4000" b="1" dirty="0" smtClean="0"/>
              <a:t>D</a:t>
            </a:r>
            <a:r>
              <a:rPr lang="nl-NL" dirty="0" smtClean="0"/>
              <a:t>uurzaam</a:t>
            </a:r>
            <a:br>
              <a:rPr lang="nl-NL" dirty="0" smtClean="0"/>
            </a:br>
            <a:r>
              <a:rPr lang="nl-NL" sz="4000" b="1" dirty="0" smtClean="0"/>
              <a:t>A</a:t>
            </a:r>
            <a:r>
              <a:rPr lang="nl-NL" dirty="0" smtClean="0"/>
              <a:t>fval / grondstof- en (openbaar)</a:t>
            </a:r>
            <a:br>
              <a:rPr lang="nl-NL" dirty="0" smtClean="0"/>
            </a:br>
            <a:r>
              <a:rPr lang="nl-NL" sz="4000" b="1" dirty="0" smtClean="0"/>
              <a:t>R</a:t>
            </a:r>
            <a:r>
              <a:rPr lang="nl-NL" dirty="0" smtClean="0"/>
              <a:t>uimtebeheer in het Rijk van Nijmegen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600"/>
            <a:ext cx="83820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nl-NL" sz="1800" b="1" dirty="0">
                <a:solidFill>
                  <a:schemeClr val="folHlink"/>
                </a:solidFill>
              </a:rPr>
              <a:t>Waar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	Nijmegen</a:t>
            </a:r>
          </a:p>
          <a:p>
            <a:pPr>
              <a:lnSpc>
                <a:spcPct val="80000"/>
              </a:lnSpc>
            </a:pPr>
            <a:r>
              <a:rPr lang="nl-NL" sz="1800" b="1" dirty="0">
                <a:solidFill>
                  <a:schemeClr val="folHlink"/>
                </a:solidFill>
              </a:rPr>
              <a:t>Medewerkers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	</a:t>
            </a:r>
            <a:r>
              <a:rPr lang="nl-NL" sz="1800" dirty="0" smtClean="0"/>
              <a:t>300</a:t>
            </a:r>
            <a:endParaRPr lang="nl-NL" sz="18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nl-NL" sz="1800" b="1" dirty="0">
                <a:solidFill>
                  <a:schemeClr val="folHlink"/>
                </a:solidFill>
              </a:rPr>
              <a:t>Voertuigen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1800" dirty="0"/>
              <a:t>	</a:t>
            </a:r>
            <a:r>
              <a:rPr lang="nl-NL" sz="1800" dirty="0" smtClean="0"/>
              <a:t>150 (17 aardgas en 3 </a:t>
            </a:r>
            <a:r>
              <a:rPr lang="nl-NL" sz="1800" dirty="0" err="1" smtClean="0"/>
              <a:t>elektro</a:t>
            </a:r>
            <a:r>
              <a:rPr lang="nl-NL" sz="1800" dirty="0" smtClean="0"/>
              <a:t>)</a:t>
            </a:r>
            <a:endParaRPr lang="nl-NL" sz="1800" dirty="0"/>
          </a:p>
          <a:p>
            <a:pPr>
              <a:lnSpc>
                <a:spcPct val="80000"/>
              </a:lnSpc>
            </a:pPr>
            <a:r>
              <a:rPr lang="nl-NL" sz="1800" b="1" dirty="0">
                <a:solidFill>
                  <a:schemeClr val="folHlink"/>
                </a:solidFill>
              </a:rPr>
              <a:t>Gemeenten </a:t>
            </a:r>
            <a:br>
              <a:rPr lang="nl-NL" sz="1800" b="1" dirty="0">
                <a:solidFill>
                  <a:schemeClr val="folHlink"/>
                </a:solidFill>
              </a:rPr>
            </a:br>
            <a:r>
              <a:rPr lang="nl-NL" sz="1800" dirty="0" smtClean="0"/>
              <a:t>Van en voor 6 gemeenten</a:t>
            </a:r>
            <a:endParaRPr lang="nl-NL" sz="18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nl-NL" sz="1800" b="1" dirty="0">
                <a:solidFill>
                  <a:schemeClr val="folHlink"/>
                </a:solidFill>
              </a:rPr>
              <a:t>Huishoudens</a:t>
            </a:r>
            <a:br>
              <a:rPr lang="nl-NL" sz="1800" b="1" dirty="0">
                <a:solidFill>
                  <a:schemeClr val="folHlink"/>
                </a:solidFill>
              </a:rPr>
            </a:br>
            <a:r>
              <a:rPr lang="nl-NL" sz="1800" dirty="0"/>
              <a:t>ongeveer 130.000</a:t>
            </a:r>
            <a:r>
              <a:rPr lang="nl-NL" sz="1000" dirty="0"/>
              <a:t/>
            </a:r>
            <a:br>
              <a:rPr lang="nl-NL" sz="1000" dirty="0"/>
            </a:b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/>
          </a:p>
        </p:txBody>
      </p:sp>
      <p:sp>
        <p:nvSpPr>
          <p:cNvPr id="43012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96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nl-NL" sz="3600" b="1" dirty="0">
                <a:solidFill>
                  <a:schemeClr val="folHlink"/>
                </a:solidFill>
              </a:rPr>
              <a:t>Wie zijn wij?</a:t>
            </a:r>
          </a:p>
        </p:txBody>
      </p:sp>
      <p:pic>
        <p:nvPicPr>
          <p:cNvPr id="5" name="Afbeelding 4" descr="Vierdaagseteam Dar juicht voor overwi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362200"/>
            <a:ext cx="4457861" cy="2976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600"/>
            <a:ext cx="83820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nl-NL" sz="1800" b="1" dirty="0" smtClean="0">
              <a:solidFill>
                <a:schemeClr val="folHlin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000" dirty="0"/>
              <a:t/>
            </a:r>
            <a:br>
              <a:rPr lang="nl-NL" sz="1000" dirty="0"/>
            </a:br>
            <a:r>
              <a:rPr lang="nl-NL" sz="1800" dirty="0" smtClean="0"/>
              <a:t/>
            </a:r>
            <a:br>
              <a:rPr lang="nl-NL" sz="1800" dirty="0" smtClean="0"/>
            </a:br>
            <a:endParaRPr lang="nl-NL" sz="1800" dirty="0"/>
          </a:p>
        </p:txBody>
      </p:sp>
      <p:sp>
        <p:nvSpPr>
          <p:cNvPr id="43012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296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nl-NL" sz="3600" b="1" dirty="0" smtClean="0">
                <a:solidFill>
                  <a:schemeClr val="folHlink"/>
                </a:solidFill>
              </a:rPr>
              <a:t>Wat doen wij</a:t>
            </a:r>
            <a:r>
              <a:rPr lang="nl-NL" sz="3600" b="1" dirty="0">
                <a:solidFill>
                  <a:schemeClr val="folHlink"/>
                </a:solidFill>
              </a:rPr>
              <a:t>?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6096000" cy="35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92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086600" cy="533400"/>
          </a:xfrm>
        </p:spPr>
        <p:txBody>
          <a:bodyPr/>
          <a:lstStyle/>
          <a:p>
            <a:r>
              <a:rPr lang="nl-NL" dirty="0" smtClean="0"/>
              <a:t>	</a:t>
            </a:r>
            <a:endParaRPr lang="nl-NL" sz="3600" b="1" dirty="0">
              <a:solidFill>
                <a:srgbClr val="92D050"/>
              </a:solidFill>
            </a:endParaRPr>
          </a:p>
        </p:txBody>
      </p:sp>
      <p:pic>
        <p:nvPicPr>
          <p:cNvPr id="5" name="Afbeelding 4" descr="20160929 Communicatie-uiting omgekeerd inzamelen Dru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133600"/>
            <a:ext cx="4178850" cy="459350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 leggen alles op hoopjes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400800" y="472440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Omgekeerd inzamelen</a:t>
            </a:r>
          </a:p>
          <a:p>
            <a:r>
              <a:rPr lang="nl-NL" dirty="0" smtClean="0"/>
              <a:t>Regionaal sorteercentrum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086600" cy="533400"/>
          </a:xfrm>
        </p:spPr>
        <p:txBody>
          <a:bodyPr/>
          <a:lstStyle/>
          <a:p>
            <a:r>
              <a:rPr lang="nl-NL" dirty="0" smtClean="0"/>
              <a:t>	</a:t>
            </a:r>
            <a:endParaRPr lang="nl-NL" sz="3600" b="1" dirty="0">
              <a:solidFill>
                <a:srgbClr val="92D05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we laten het op regionale hoopjes leggen</a:t>
            </a:r>
            <a:endParaRPr kumimoji="0" lang="nl-NL" sz="24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 descr="DAR 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717" y="2209800"/>
            <a:ext cx="70442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9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>
            <a:graphicFrameLocks/>
          </p:cNvGraphicFramePr>
          <p:nvPr/>
        </p:nvGraphicFramePr>
        <p:xfrm>
          <a:off x="381000" y="2133600"/>
          <a:ext cx="8763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0" y="1447801"/>
            <a:ext cx="6248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4000" b="1" dirty="0" smtClean="0">
                <a:solidFill>
                  <a:schemeClr val="folHlink"/>
                </a:solidFill>
              </a:rPr>
              <a:t>Hoeveelheden totaal</a:t>
            </a:r>
          </a:p>
          <a:p>
            <a:pPr algn="ctr">
              <a:spcBef>
                <a:spcPct val="50000"/>
              </a:spcBef>
            </a:pPr>
            <a:endParaRPr lang="nl-NL" sz="2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19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4000" b="1" dirty="0" smtClean="0">
                <a:solidFill>
                  <a:schemeClr val="folHlink"/>
                </a:solidFill>
              </a:rPr>
              <a:t>Bus rijdt op jouw bananenschil</a:t>
            </a:r>
            <a:endParaRPr lang="nl-NL" sz="4000" b="1" dirty="0">
              <a:solidFill>
                <a:schemeClr val="folHlink"/>
              </a:solidFill>
            </a:endParaRPr>
          </a:p>
        </p:txBody>
      </p:sp>
      <p:pic>
        <p:nvPicPr>
          <p:cNvPr id="61444" name="Picture 4" descr="flyerCompostd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648" y="2318260"/>
            <a:ext cx="6421352" cy="4539740"/>
          </a:xfrm>
          <a:prstGeom prst="rect">
            <a:avLst/>
          </a:prstGeom>
          <a:noFill/>
        </p:spPr>
      </p:pic>
      <p:pic>
        <p:nvPicPr>
          <p:cNvPr id="61445" name="Picture 5" descr="compo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1447800" cy="965200"/>
          </a:xfrm>
          <a:prstGeom prst="rect">
            <a:avLst/>
          </a:prstGeom>
          <a:noFill/>
        </p:spPr>
      </p:pic>
      <p:pic>
        <p:nvPicPr>
          <p:cNvPr id="5" name="Afbeelding 4" descr="groen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905000"/>
            <a:ext cx="2438400" cy="795130"/>
          </a:xfrm>
          <a:prstGeom prst="rect">
            <a:avLst/>
          </a:prstGeom>
        </p:spPr>
      </p:pic>
      <p:pic>
        <p:nvPicPr>
          <p:cNvPr id="1026" name="Picture 2" descr="N:\Advies&amp;Realisatie\Regionale projecten\Compostdag\2016\banner definitief\afbeelding ba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05000"/>
            <a:ext cx="1344917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Words>57</Words>
  <Application>Microsoft Office PowerPoint</Application>
  <PresentationFormat>Diavoorstelling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Standaardontwerp</vt:lpstr>
      <vt:lpstr>Dia 1</vt:lpstr>
      <vt:lpstr>Waarom circulair?</vt:lpstr>
      <vt:lpstr>Missie</vt:lpstr>
      <vt:lpstr>Wie zijn wij?</vt:lpstr>
      <vt:lpstr>Wat doen wij?</vt:lpstr>
      <vt:lpstr> </vt:lpstr>
      <vt:lpstr> </vt:lpstr>
      <vt:lpstr>Dia 8</vt:lpstr>
      <vt:lpstr>Bus rijdt op jouw bananenschil</vt:lpstr>
      <vt:lpstr> </vt:lpstr>
    </vt:vector>
  </TitlesOfParts>
  <Company>Dar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mstuiver</dc:creator>
  <cp:lastModifiedBy>mboot</cp:lastModifiedBy>
  <cp:revision>173</cp:revision>
  <dcterms:created xsi:type="dcterms:W3CDTF">2013-05-31T12:14:58Z</dcterms:created>
  <dcterms:modified xsi:type="dcterms:W3CDTF">2017-05-19T10:59:48Z</dcterms:modified>
</cp:coreProperties>
</file>